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34" name="Image"/>
          <p:cNvSpPr/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46" name="Image"/>
          <p:cNvSpPr/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58" name="Image"/>
          <p:cNvSpPr/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Image"/>
          <p:cNvSpPr/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71" name="Image"/>
          <p:cNvSpPr/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Image"/>
          <p:cNvSpPr/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Image"/>
          <p:cNvSpPr/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Image"/>
          <p:cNvSpPr/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86" name="Image"/>
          <p:cNvSpPr/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7207478" y="1222024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omputerome@dtu.dk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computerome.dk/display/C2W/Getting+Started+-+new+users#GettingStarted-newusers-SSHlogintoComputerome2.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5" Type="http://schemas.openxmlformats.org/officeDocument/2006/relationships/image" Target="../media/image5.png"/><Relationship Id="rId6" Type="http://schemas.openxmlformats.org/officeDocument/2006/relationships/hyperlink" Target="mailto:username@ssh.computerome.dk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ssh.computerome.dk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1" t="0" r="41540" b="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99" name="OMPUTEROME 2.0…"/>
          <p:cNvSpPr txBox="1"/>
          <p:nvPr/>
        </p:nvSpPr>
        <p:spPr>
          <a:xfrm>
            <a:off x="4546572" y="5857168"/>
            <a:ext cx="5432029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0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aseline="28571" cap="all" spc="139" sz="1400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b="1" baseline="28571" cap="all" spc="139" sz="1400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2654959" y="6122095"/>
            <a:ext cx="1658085" cy="1650480"/>
            <a:chOff x="0" y="0"/>
            <a:chExt cx="1658083" cy="1650478"/>
          </a:xfrm>
        </p:grpSpPr>
        <p:pic>
          <p:nvPicPr>
            <p:cNvPr id="101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4" t="15737" r="82743" b="15439"/>
            <a:stretch>
              <a:fillRect/>
            </a:stretch>
          </p:blipFill>
          <p:spPr>
            <a:xfrm>
              <a:off x="539" y="487"/>
              <a:ext cx="1657401" cy="164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7" y="0"/>
                  </a:moveTo>
                  <a:cubicBezTo>
                    <a:pt x="7318" y="0"/>
                    <a:pt x="4804" y="1007"/>
                    <a:pt x="2881" y="3017"/>
                  </a:cubicBezTo>
                  <a:cubicBezTo>
                    <a:pt x="-961" y="7038"/>
                    <a:pt x="-961" y="13559"/>
                    <a:pt x="2881" y="17579"/>
                  </a:cubicBezTo>
                  <a:cubicBezTo>
                    <a:pt x="6725" y="21600"/>
                    <a:pt x="12953" y="21600"/>
                    <a:pt x="16797" y="17579"/>
                  </a:cubicBezTo>
                  <a:cubicBezTo>
                    <a:pt x="20639" y="13559"/>
                    <a:pt x="20639" y="7038"/>
                    <a:pt x="16797" y="3017"/>
                  </a:cubicBezTo>
                  <a:cubicBezTo>
                    <a:pt x="14874" y="1007"/>
                    <a:pt x="12355" y="0"/>
                    <a:pt x="983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2" name="Oval"/>
            <p:cNvSpPr/>
            <p:nvPr/>
          </p:nvSpPr>
          <p:spPr>
            <a:xfrm>
              <a:off x="0" y="0"/>
              <a:ext cx="1658084" cy="1650479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358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5" cy="8444313"/>
          </a:xfrm>
        </p:grpSpPr>
        <p:sp>
          <p:nvSpPr>
            <p:cNvPr id="239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40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1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43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4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46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1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49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0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4" name="Group"/>
            <p:cNvGrpSpPr/>
            <p:nvPr/>
          </p:nvGrpSpPr>
          <p:grpSpPr>
            <a:xfrm>
              <a:off x="6093990" y="4799255"/>
              <a:ext cx="1007037" cy="1005141"/>
              <a:chOff x="0" y="0"/>
              <a:chExt cx="1007036" cy="1005140"/>
            </a:xfrm>
          </p:grpSpPr>
          <p:sp>
            <p:nvSpPr>
              <p:cNvPr id="252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3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7" name="Group"/>
            <p:cNvGrpSpPr/>
            <p:nvPr/>
          </p:nvGrpSpPr>
          <p:grpSpPr>
            <a:xfrm>
              <a:off x="7377504" y="4801592"/>
              <a:ext cx="1007037" cy="1005141"/>
              <a:chOff x="0" y="0"/>
              <a:chExt cx="1007036" cy="1005140"/>
            </a:xfrm>
          </p:grpSpPr>
          <p:sp>
            <p:nvSpPr>
              <p:cNvPr id="25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58" name="Group"/>
            <p:cNvSpPr txBox="1"/>
            <p:nvPr/>
          </p:nvSpPr>
          <p:spPr>
            <a:xfrm>
              <a:off x="7257552" y="370935"/>
              <a:ext cx="1260543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259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260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PROJECTS</a:t>
              </a:r>
            </a:p>
          </p:txBody>
        </p:sp>
        <p:sp>
          <p:nvSpPr>
            <p:cNvPr id="261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62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63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52501" y="51898"/>
                <a:ext cx="1378324" cy="54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67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6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73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7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4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>
              <a:off x="8635831" y="4801592"/>
              <a:ext cx="1007037" cy="1005141"/>
              <a:chOff x="0" y="0"/>
              <a:chExt cx="1007036" cy="1005140"/>
            </a:xfrm>
          </p:grpSpPr>
          <p:sp>
            <p:nvSpPr>
              <p:cNvPr id="27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8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79" name="Line 14"/>
            <p:cNvSpPr/>
            <p:nvPr/>
          </p:nvSpPr>
          <p:spPr>
            <a:xfrm flipH="1" flipV="1">
              <a:off x="2312524" y="1928465"/>
              <a:ext cx="1118116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13549800" y="1932067"/>
              <a:ext cx="1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1" name="Oval 23"/>
            <p:cNvSpPr/>
            <p:nvPr/>
          </p:nvSpPr>
          <p:spPr>
            <a:xfrm>
              <a:off x="13450081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2" name="Oval 23"/>
            <p:cNvSpPr/>
            <p:nvPr/>
          </p:nvSpPr>
          <p:spPr>
            <a:xfrm>
              <a:off x="7793694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3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4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5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6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7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8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9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90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29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94" name="(…)"/>
            <p:cNvSpPr txBox="1"/>
            <p:nvPr/>
          </p:nvSpPr>
          <p:spPr>
            <a:xfrm>
              <a:off x="15928764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29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14361275" y="4827839"/>
              <a:ext cx="1463695" cy="638023"/>
              <a:chOff x="0" y="0"/>
              <a:chExt cx="1463694" cy="638022"/>
            </a:xfrm>
          </p:grpSpPr>
          <p:sp>
            <p:nvSpPr>
              <p:cNvPr id="29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01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2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15093121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4" name="Line 14"/>
            <p:cNvSpPr/>
            <p:nvPr/>
          </p:nvSpPr>
          <p:spPr>
            <a:xfrm flipH="1" flipV="1">
              <a:off x="11976223" y="4268885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5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6" name="Oval 23"/>
            <p:cNvSpPr/>
            <p:nvPr/>
          </p:nvSpPr>
          <p:spPr>
            <a:xfrm>
              <a:off x="13440378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7" name="Oval 23"/>
            <p:cNvSpPr/>
            <p:nvPr/>
          </p:nvSpPr>
          <p:spPr>
            <a:xfrm>
              <a:off x="15007868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8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9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0" name="Line 14"/>
            <p:cNvSpPr/>
            <p:nvPr/>
          </p:nvSpPr>
          <p:spPr>
            <a:xfrm flipH="1">
              <a:off x="6603903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1" name="Oval 23"/>
            <p:cNvSpPr/>
            <p:nvPr/>
          </p:nvSpPr>
          <p:spPr>
            <a:xfrm>
              <a:off x="7792691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12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13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314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315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2308849" y="548501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3873152" y="547729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3539325" y="6100329"/>
              <a:ext cx="313278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0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1" name="Line 14"/>
            <p:cNvSpPr/>
            <p:nvPr/>
          </p:nvSpPr>
          <p:spPr>
            <a:xfrm flipV="1">
              <a:off x="6588466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2" name="Male"/>
            <p:cNvSpPr/>
            <p:nvPr/>
          </p:nvSpPr>
          <p:spPr>
            <a:xfrm>
              <a:off x="7764497" y="4965827"/>
              <a:ext cx="233041" cy="6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3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4" name="Male"/>
            <p:cNvSpPr/>
            <p:nvPr/>
          </p:nvSpPr>
          <p:spPr>
            <a:xfrm>
              <a:off x="6480981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16298259" y="7589035"/>
              <a:ext cx="856891" cy="855279"/>
              <a:chOff x="0" y="0"/>
              <a:chExt cx="856890" cy="855278"/>
            </a:xfrm>
          </p:grpSpPr>
          <p:grpSp>
            <p:nvGrpSpPr>
              <p:cNvPr id="327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25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326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  <p:sp>
            <p:nvSpPr>
              <p:cNvPr id="328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fill="norm" stroke="1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3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33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14389591" y="6668230"/>
              <a:ext cx="1463695" cy="638023"/>
              <a:chOff x="0" y="0"/>
              <a:chExt cx="1463694" cy="638022"/>
            </a:xfrm>
          </p:grpSpPr>
          <p:sp>
            <p:nvSpPr>
              <p:cNvPr id="334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5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5957080" y="6668230"/>
              <a:ext cx="1463695" cy="638023"/>
              <a:chOff x="0" y="0"/>
              <a:chExt cx="1463694" cy="638022"/>
            </a:xfrm>
          </p:grpSpPr>
          <p:sp>
            <p:nvSpPr>
              <p:cNvPr id="337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8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40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41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42" name="Line 14"/>
            <p:cNvSpPr/>
            <p:nvPr/>
          </p:nvSpPr>
          <p:spPr>
            <a:xfrm flipV="1">
              <a:off x="16688925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43" name="APPS"/>
            <p:cNvSpPr txBox="1"/>
            <p:nvPr/>
          </p:nvSpPr>
          <p:spPr>
            <a:xfrm>
              <a:off x="13099563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344" name="DATA"/>
            <p:cNvSpPr txBox="1"/>
            <p:nvPr/>
          </p:nvSpPr>
          <p:spPr>
            <a:xfrm>
              <a:off x="14705258" y="6775805"/>
              <a:ext cx="89052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345" name="PEOPLE"/>
            <p:cNvSpPr txBox="1"/>
            <p:nvPr/>
          </p:nvSpPr>
          <p:spPr>
            <a:xfrm>
              <a:off x="16083838" y="6783738"/>
              <a:ext cx="126054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346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7" name="Oval 23"/>
            <p:cNvSpPr/>
            <p:nvPr/>
          </p:nvSpPr>
          <p:spPr>
            <a:xfrm>
              <a:off x="15035179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8" name="Oval 23"/>
            <p:cNvSpPr/>
            <p:nvPr/>
          </p:nvSpPr>
          <p:spPr>
            <a:xfrm>
              <a:off x="16602668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9" name="LOG IN"/>
            <p:cNvSpPr txBox="1"/>
            <p:nvPr/>
          </p:nvSpPr>
          <p:spPr>
            <a:xfrm>
              <a:off x="7272835" y="6780562"/>
              <a:ext cx="126054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50" name="Shape"/>
            <p:cNvSpPr/>
            <p:nvPr/>
          </p:nvSpPr>
          <p:spPr>
            <a:xfrm rot="16200000">
              <a:off x="7626050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1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352" name="PRO 1"/>
            <p:cNvSpPr txBox="1"/>
            <p:nvPr/>
          </p:nvSpPr>
          <p:spPr>
            <a:xfrm>
              <a:off x="11471820" y="4956667"/>
              <a:ext cx="99337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1</a:t>
              </a:r>
            </a:p>
          </p:txBody>
        </p:sp>
        <p:sp>
          <p:nvSpPr>
            <p:cNvPr id="353" name="PRO 2"/>
            <p:cNvSpPr txBox="1"/>
            <p:nvPr/>
          </p:nvSpPr>
          <p:spPr>
            <a:xfrm>
              <a:off x="13064818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2</a:t>
              </a:r>
            </a:p>
          </p:txBody>
        </p:sp>
        <p:sp>
          <p:nvSpPr>
            <p:cNvPr id="354" name="PRO 3"/>
            <p:cNvSpPr txBox="1"/>
            <p:nvPr/>
          </p:nvSpPr>
          <p:spPr>
            <a:xfrm>
              <a:off x="14632096" y="4956667"/>
              <a:ext cx="949332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3</a:t>
              </a:r>
            </a:p>
          </p:txBody>
        </p:sp>
        <p:sp>
          <p:nvSpPr>
            <p:cNvPr id="355" name="Shape"/>
            <p:cNvSpPr/>
            <p:nvPr/>
          </p:nvSpPr>
          <p:spPr>
            <a:xfrm>
              <a:off x="15467583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6" name="Oval 23"/>
            <p:cNvSpPr/>
            <p:nvPr/>
          </p:nvSpPr>
          <p:spPr>
            <a:xfrm>
              <a:off x="6513700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57" name="PEOPLE"/>
            <p:cNvSpPr txBox="1"/>
            <p:nvPr/>
          </p:nvSpPr>
          <p:spPr>
            <a:xfrm>
              <a:off x="7161797" y="2901825"/>
              <a:ext cx="148261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</p:grpSp>
      <p:sp>
        <p:nvSpPr>
          <p:cNvPr id="359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3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3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65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6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67" name="Your private directory.…"/>
          <p:cNvSpPr txBox="1"/>
          <p:nvPr/>
        </p:nvSpPr>
        <p:spPr>
          <a:xfrm>
            <a:off x="2574668" y="6909899"/>
            <a:ext cx="509989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68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69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0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71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2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76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74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5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77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78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9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81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2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3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4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5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6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7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8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9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0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91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2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23801" y="0"/>
              <a:ext cx="2556402" cy="849378"/>
              <a:chOff x="0" y="0"/>
              <a:chExt cx="2556401" cy="849377"/>
            </a:xfrm>
          </p:grpSpPr>
          <p:sp>
            <p:nvSpPr>
              <p:cNvPr id="393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6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398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/home/people/username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7996558" y="6031360"/>
            <a:ext cx="4118081" cy="5158887"/>
            <a:chOff x="0" y="0"/>
            <a:chExt cx="4118079" cy="5158886"/>
          </a:xfrm>
        </p:grpSpPr>
        <p:grpSp>
          <p:nvGrpSpPr>
            <p:cNvPr id="401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399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0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02" name="DATABASES"/>
            <p:cNvSpPr txBox="1"/>
            <p:nvPr/>
          </p:nvSpPr>
          <p:spPr>
            <a:xfrm>
              <a:off x="995250" y="1701930"/>
              <a:ext cx="216731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403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04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05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3448712"/>
              <a:ext cx="1325026" cy="577577"/>
              <a:chOff x="0" y="0"/>
              <a:chExt cx="1325025" cy="577576"/>
            </a:xfrm>
          </p:grpSpPr>
          <p:sp>
            <p:nvSpPr>
              <p:cNvPr id="406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7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09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10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12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13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15" name="Line 14"/>
            <p:cNvSpPr/>
            <p:nvPr/>
          </p:nvSpPr>
          <p:spPr>
            <a:xfrm flipV="1">
              <a:off x="2037729" y="852224"/>
              <a:ext cx="3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6" name="Line 14"/>
            <p:cNvSpPr/>
            <p:nvPr/>
          </p:nvSpPr>
          <p:spPr>
            <a:xfrm flipV="1">
              <a:off x="2063288" y="2413559"/>
              <a:ext cx="1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7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8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9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20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21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422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423" name="DB Z"/>
            <p:cNvSpPr txBox="1"/>
            <p:nvPr/>
          </p:nvSpPr>
          <p:spPr>
            <a:xfrm>
              <a:off x="3116316" y="3518870"/>
              <a:ext cx="7798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424" name="Line 14"/>
            <p:cNvSpPr/>
            <p:nvPr/>
          </p:nvSpPr>
          <p:spPr>
            <a:xfrm flipV="1">
              <a:off x="2063291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5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6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7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8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79787" y="0"/>
              <a:ext cx="2515888" cy="826991"/>
              <a:chOff x="0" y="0"/>
              <a:chExt cx="2515886" cy="826990"/>
            </a:xfrm>
          </p:grpSpPr>
          <p:sp>
            <p:nvSpPr>
              <p:cNvPr id="429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30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32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434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/home/databases</a:t>
            </a:r>
          </a:p>
        </p:txBody>
      </p:sp>
      <p:sp>
        <p:nvSpPr>
          <p:cNvPr id="435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36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37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39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40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1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43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44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5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4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50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1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53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4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56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7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9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4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6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66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7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69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0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72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3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75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6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2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48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487" name="Your project directory.…"/>
          <p:cNvSpPr txBox="1"/>
          <p:nvPr/>
        </p:nvSpPr>
        <p:spPr>
          <a:xfrm>
            <a:off x="3239247" y="6391354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488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/home/projects/project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489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0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92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493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4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496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7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499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0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0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0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50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08" name="Line 14"/>
            <p:cNvSpPr/>
            <p:nvPr/>
          </p:nvSpPr>
          <p:spPr>
            <a:xfrm flipH="1" flipV="1">
              <a:off x="1084994" y="4501350"/>
              <a:ext cx="957700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6873611" y="5877469"/>
              <a:ext cx="2" cy="6060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6406845" y="6528151"/>
              <a:ext cx="933537" cy="931779"/>
              <a:chOff x="0" y="0"/>
              <a:chExt cx="933536" cy="931778"/>
            </a:xfrm>
          </p:grpSpPr>
          <p:sp>
            <p:nvSpPr>
              <p:cNvPr id="510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11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513" name="Male"/>
            <p:cNvSpPr/>
            <p:nvPr/>
          </p:nvSpPr>
          <p:spPr>
            <a:xfrm>
              <a:off x="6766457" y="6680400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14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5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6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7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8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9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0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1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2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3" name="ARCHIVE"/>
            <p:cNvSpPr txBox="1"/>
            <p:nvPr/>
          </p:nvSpPr>
          <p:spPr>
            <a:xfrm>
              <a:off x="2309467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ARCHIVE</a:t>
              </a:r>
            </a:p>
          </p:txBody>
        </p:sp>
        <p:sp>
          <p:nvSpPr>
            <p:cNvPr id="524" name="DATA"/>
            <p:cNvSpPr txBox="1"/>
            <p:nvPr/>
          </p:nvSpPr>
          <p:spPr>
            <a:xfrm>
              <a:off x="45036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525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26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7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8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9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530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1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2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REVIEW</a:t>
              </a: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286803" y="5153545"/>
              <a:ext cx="1594619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4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5" name="APPS"/>
            <p:cNvSpPr txBox="1"/>
            <p:nvPr/>
          </p:nvSpPr>
          <p:spPr>
            <a:xfrm>
              <a:off x="6234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7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8" name="SCRATCH"/>
            <p:cNvSpPr txBox="1"/>
            <p:nvPr/>
          </p:nvSpPr>
          <p:spPr>
            <a:xfrm>
              <a:off x="9968113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SCRATCH</a:t>
              </a:r>
            </a:p>
          </p:txBody>
        </p:sp>
        <p:sp>
          <p:nvSpPr>
            <p:cNvPr id="539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40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1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2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3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NAME</a:t>
              </a:r>
            </a:p>
          </p:txBody>
        </p:sp>
        <p:sp>
          <p:nvSpPr>
            <p:cNvPr id="544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5" name="PEOPLE"/>
            <p:cNvSpPr txBox="1"/>
            <p:nvPr/>
          </p:nvSpPr>
          <p:spPr>
            <a:xfrm>
              <a:off x="4955064" y="1656996"/>
              <a:ext cx="197990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PROJECTS</a:t>
              </a: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7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9" name="Line 14"/>
            <p:cNvSpPr/>
            <p:nvPr/>
          </p:nvSpPr>
          <p:spPr>
            <a:xfrm flipV="1">
              <a:off x="5919615" y="2326179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552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50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51" name="Freeform 25"/>
              <p:cNvSpPr/>
              <p:nvPr/>
            </p:nvSpPr>
            <p:spPr>
              <a:xfrm>
                <a:off x="66113" y="57679"/>
                <a:ext cx="1735656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53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54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-3" y="6623521"/>
              <a:ext cx="2168230" cy="715531"/>
              <a:chOff x="-1" y="-1"/>
              <a:chExt cx="2168229" cy="715529"/>
            </a:xfrm>
          </p:grpSpPr>
          <p:sp>
            <p:nvSpPr>
              <p:cNvPr id="556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2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APPS</a:t>
                </a:r>
              </a:p>
            </p:txBody>
          </p:sp>
          <p:grpSp>
            <p:nvGrpSpPr>
              <p:cNvPr id="559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57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558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</p:grpSp>
        <p:sp>
          <p:nvSpPr>
            <p:cNvPr id="561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62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63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64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5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6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7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RAW</a:t>
              </a:r>
            </a:p>
          </p:txBody>
        </p:sp>
        <p:sp>
          <p:nvSpPr>
            <p:cNvPr id="568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GENERATED</a:t>
              </a:r>
            </a:p>
          </p:txBody>
        </p:sp>
        <p:sp>
          <p:nvSpPr>
            <p:cNvPr id="569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MODULEFILES</a:t>
              </a: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1084111" y="5886537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1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2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3" name="Line 14"/>
            <p:cNvSpPr/>
            <p:nvPr/>
          </p:nvSpPr>
          <p:spPr>
            <a:xfrm flipV="1">
              <a:off x="5370337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4" name="Line 14"/>
            <p:cNvSpPr/>
            <p:nvPr/>
          </p:nvSpPr>
          <p:spPr>
            <a:xfrm flipV="1">
              <a:off x="3751552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5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6" name="Oval 23"/>
            <p:cNvSpPr/>
            <p:nvPr/>
          </p:nvSpPr>
          <p:spPr>
            <a:xfrm>
              <a:off x="3681875" y="6141222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7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8" name="YOUR PROJECT"/>
            <p:cNvSpPr txBox="1"/>
            <p:nvPr/>
          </p:nvSpPr>
          <p:spPr>
            <a:xfrm>
              <a:off x="8139979" y="3177575"/>
              <a:ext cx="43058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YOUR PROJECT</a:t>
              </a:r>
            </a:p>
          </p:txBody>
        </p:sp>
        <p:sp>
          <p:nvSpPr>
            <p:cNvPr id="579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80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82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8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586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YOUR PROJECT AND GROUP</a:t>
              </a:r>
            </a:p>
          </p:txBody>
        </p:sp>
        <p:sp>
          <p:nvSpPr>
            <p:cNvPr id="587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589" name="04"/>
            <p:cNvSpPr/>
            <p:nvPr/>
          </p:nvSpPr>
          <p:spPr>
            <a:xfrm>
              <a:off x="1393245" y="2458365"/>
              <a:ext cx="3753689" cy="287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0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1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2" name="01"/>
            <p:cNvSpPr/>
            <p:nvPr/>
          </p:nvSpPr>
          <p:spPr>
            <a:xfrm>
              <a:off x="0" y="1394962"/>
              <a:ext cx="2868953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3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595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&lt;project&gt; usually refers to the projects funding.</a:t>
            </a:r>
          </a:p>
        </p:txBody>
      </p:sp>
      <p:sp>
        <p:nvSpPr>
          <p:cNvPr id="596" name="PROJECT"/>
          <p:cNvSpPr txBox="1"/>
          <p:nvPr/>
        </p:nvSpPr>
        <p:spPr>
          <a:xfrm>
            <a:off x="1821345" y="4224153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597" name="PROJECT NAME"/>
          <p:cNvSpPr txBox="1"/>
          <p:nvPr/>
        </p:nvSpPr>
        <p:spPr>
          <a:xfrm>
            <a:off x="9452633" y="4224153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PROJECT NAME</a:t>
            </a:r>
          </a:p>
        </p:txBody>
      </p:sp>
      <p:sp>
        <p:nvSpPr>
          <p:cNvPr id="598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GROUP NAME</a:t>
            </a:r>
          </a:p>
        </p:txBody>
      </p:sp>
      <p:sp>
        <p:nvSpPr>
          <p:cNvPr id="599" name="USERNAME"/>
          <p:cNvSpPr txBox="1"/>
          <p:nvPr/>
        </p:nvSpPr>
        <p:spPr>
          <a:xfrm>
            <a:off x="1821345" y="8065565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2600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USERNAME</a:t>
            </a:r>
          </a:p>
        </p:txBody>
      </p:sp>
      <p:sp>
        <p:nvSpPr>
          <p:cNvPr id="600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&lt;project_name&gt; is the name given by the C2 team. Almost exclusively the same as &lt;project&gt;.</a:t>
            </a:r>
          </a:p>
        </p:txBody>
      </p:sp>
      <p:sp>
        <p:nvSpPr>
          <p:cNvPr id="601" name="&lt;group_name&gt;…"/>
          <p:cNvSpPr txBox="1"/>
          <p:nvPr/>
        </p:nvSpPr>
        <p:spPr>
          <a:xfrm>
            <a:off x="9505073" y="9020374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02" name="&lt;username&gt;…"/>
          <p:cNvSpPr txBox="1"/>
          <p:nvPr/>
        </p:nvSpPr>
        <p:spPr>
          <a:xfrm>
            <a:off x="1284799" y="8718980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03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l="0" t="0" r="1868" b="0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"/>
          <p:cNvSpPr/>
          <p:nvPr/>
        </p:nvSpPr>
        <p:spPr>
          <a:xfrm>
            <a:off x="6641317" y="5154203"/>
            <a:ext cx="667942" cy="87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fill="norm" stroke="1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5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6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UNIX</a:t>
            </a:r>
          </a:p>
        </p:txBody>
      </p:sp>
      <p:sp>
        <p:nvSpPr>
          <p:cNvPr id="607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8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9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10" name="Type in &lt;id&gt; to get this information"/>
          <p:cNvSpPr txBox="1"/>
          <p:nvPr/>
        </p:nvSpPr>
        <p:spPr>
          <a:xfrm>
            <a:off x="13643635" y="4173051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Type in &lt;id&gt; to get this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12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GOOD TO KNOW</a:t>
              </a:r>
            </a:p>
          </p:txBody>
        </p:sp>
        <p:sp>
          <p:nvSpPr>
            <p:cNvPr id="613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15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16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7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8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fill="norm" stroke="1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9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COMPUTEROME 2.0 WIKI - FIND EVERYTHING HERE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VIDEO TUTORIALS - HELPFUL TO WINDOWS USERS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2204572" y="8131133"/>
            <a:ext cx="322783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22" name="Freeform 46"/>
          <p:cNvSpPr/>
          <p:nvPr/>
        </p:nvSpPr>
        <p:spPr>
          <a:xfrm>
            <a:off x="-17917" y="6311692"/>
            <a:ext cx="8900586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23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24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25" name="Текст 2"/>
          <p:cNvSpPr txBox="1"/>
          <p:nvPr/>
        </p:nvSpPr>
        <p:spPr>
          <a:xfrm>
            <a:off x="564924" y="9470683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sp>
        <p:nvSpPr>
          <p:cNvPr id="626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BRUSH UP ON YOUR UNIX SKILLS</a:t>
            </a:r>
          </a:p>
        </p:txBody>
      </p:sp>
      <p:sp>
        <p:nvSpPr>
          <p:cNvPr id="627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https://www.computerome.dk/display/C2W/Video+Tutorials</a:t>
            </a:r>
          </a:p>
        </p:txBody>
      </p:sp>
      <p:sp>
        <p:nvSpPr>
          <p:cNvPr id="628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9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30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31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2" name="Rectangle"/>
          <p:cNvSpPr/>
          <p:nvPr/>
        </p:nvSpPr>
        <p:spPr>
          <a:xfrm>
            <a:off x="6926374" y="18443418"/>
            <a:ext cx="13925559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3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4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5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638" name="WORKING ON    OMPUTEROME 2.0"/>
          <p:cNvSpPr txBox="1"/>
          <p:nvPr/>
        </p:nvSpPr>
        <p:spPr>
          <a:xfrm>
            <a:off x="7775029" y="6733588"/>
            <a:ext cx="893385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WORKING ON COMPUTEROME 2.</a:t>
            </a:r>
          </a:p>
        </p:txBody>
      </p:sp>
      <p:grpSp>
        <p:nvGrpSpPr>
          <p:cNvPr id="64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39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642" name="PART3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PART3</a:t>
            </a:r>
          </a:p>
        </p:txBody>
      </p:sp>
      <p:sp>
        <p:nvSpPr>
          <p:cNvPr id="643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646" name="Group"/>
          <p:cNvGrpSpPr/>
          <p:nvPr/>
        </p:nvGrpSpPr>
        <p:grpSpPr>
          <a:xfrm>
            <a:off x="16631018" y="7145091"/>
            <a:ext cx="433885" cy="431828"/>
            <a:chOff x="0" y="0"/>
            <a:chExt cx="433883" cy="431827"/>
          </a:xfrm>
        </p:grpSpPr>
        <p:pic>
          <p:nvPicPr>
            <p:cNvPr id="644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5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4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WORKING ON COMPUTEROME 2.0 - MAGALI</a:t>
              </a:r>
            </a:p>
          </p:txBody>
        </p:sp>
        <p:sp>
          <p:nvSpPr>
            <p:cNvPr id="64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5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REQUEST RESOURCES</a:t>
              </a:r>
            </a:p>
          </p:txBody>
        </p:sp>
        <p:sp>
          <p:nvSpPr>
            <p:cNvPr id="65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55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 NOT START ANY JOB ON THE LOGIN NODE</a:t>
            </a:r>
          </a:p>
        </p:txBody>
      </p:sp>
      <p:sp>
        <p:nvSpPr>
          <p:cNvPr id="656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5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5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5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0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INTERACTIVE MODE WITH IQSUB</a:t>
            </a:r>
          </a:p>
        </p:txBody>
      </p:sp>
      <p:sp>
        <p:nvSpPr>
          <p:cNvPr id="661" name="Open a terminal…"/>
          <p:cNvSpPr txBox="1"/>
          <p:nvPr/>
        </p:nvSpPr>
        <p:spPr>
          <a:xfrm>
            <a:off x="3888344" y="7003105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62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3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64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5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PLACE A SCRIPT IN THE QUEUE WITH QSUB</a:t>
            </a:r>
          </a:p>
        </p:txBody>
      </p:sp>
      <p:sp>
        <p:nvSpPr>
          <p:cNvPr id="666" name="Open a terminal…"/>
          <p:cNvSpPr txBox="1"/>
          <p:nvPr/>
        </p:nvSpPr>
        <p:spPr>
          <a:xfrm>
            <a:off x="3888344" y="10080342"/>
            <a:ext cx="1103081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67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8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69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71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IQSUB PARAMETERS</a:t>
              </a:r>
            </a:p>
          </p:txBody>
        </p:sp>
        <p:sp>
          <p:nvSpPr>
            <p:cNvPr id="67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74" name="Group"/>
          <p:cNvSpPr txBox="1"/>
          <p:nvPr/>
        </p:nvSpPr>
        <p:spPr>
          <a:xfrm>
            <a:off x="3889262" y="4331368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PROJECT / GROUP</a:t>
            </a:r>
          </a:p>
        </p:txBody>
      </p:sp>
      <p:sp>
        <p:nvSpPr>
          <p:cNvPr id="675" name="Open a terminal…"/>
          <p:cNvSpPr txBox="1"/>
          <p:nvPr/>
        </p:nvSpPr>
        <p:spPr>
          <a:xfrm>
            <a:off x="3888344" y="4966368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676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77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78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79" name="Group"/>
          <p:cNvSpPr txBox="1"/>
          <p:nvPr/>
        </p:nvSpPr>
        <p:spPr>
          <a:xfrm>
            <a:off x="3889262" y="810065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NEEDED</a:t>
            </a:r>
          </a:p>
        </p:txBody>
      </p:sp>
      <p:sp>
        <p:nvSpPr>
          <p:cNvPr id="680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681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82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83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8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6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IQSUB PARAMETERS</a:t>
              </a:r>
            </a:p>
          </p:txBody>
        </p:sp>
        <p:sp>
          <p:nvSpPr>
            <p:cNvPr id="68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91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CPUs</a:t>
            </a:r>
          </a:p>
        </p:txBody>
      </p:sp>
      <p:sp>
        <p:nvSpPr>
          <p:cNvPr id="692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693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4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95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6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GPUs</a:t>
            </a:r>
          </a:p>
        </p:txBody>
      </p:sp>
      <p:sp>
        <p:nvSpPr>
          <p:cNvPr id="697" name="Open a terminal…"/>
          <p:cNvSpPr txBox="1"/>
          <p:nvPr/>
        </p:nvSpPr>
        <p:spPr>
          <a:xfrm>
            <a:off x="3888344" y="7003105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698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00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01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MEMORY NEEDED</a:t>
            </a:r>
          </a:p>
        </p:txBody>
      </p:sp>
      <p:sp>
        <p:nvSpPr>
          <p:cNvPr id="702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03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04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05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06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25" descr="Picture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05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WELCOME TO THE C2 USERS WORKSHOP - ANDERS</a:t>
              </a:r>
            </a:p>
          </p:txBody>
        </p:sp>
        <p:sp>
          <p:nvSpPr>
            <p:cNvPr id="106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1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FILE TRANSFER: scp &amp; FileZilla</a:t>
              </a:r>
            </a:p>
          </p:txBody>
        </p:sp>
        <p:sp>
          <p:nvSpPr>
            <p:cNvPr id="71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13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COPY DATA FROM/TO C2 via SCP command</a:t>
            </a:r>
          </a:p>
        </p:txBody>
      </p:sp>
      <p:sp>
        <p:nvSpPr>
          <p:cNvPr id="714" name="Open a terminal…"/>
          <p:cNvSpPr txBox="1"/>
          <p:nvPr/>
        </p:nvSpPr>
        <p:spPr>
          <a:xfrm>
            <a:off x="3888344" y="4100095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</a:p>
        </p:txBody>
      </p:sp>
      <p:sp>
        <p:nvSpPr>
          <p:cNvPr id="71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1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8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19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20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FileZilla graphical interface</a:t>
            </a:r>
          </a:p>
        </p:txBody>
      </p:sp>
      <p:sp>
        <p:nvSpPr>
          <p:cNvPr id="721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23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2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7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Filezilla configuration</a:t>
              </a:r>
            </a:p>
          </p:txBody>
        </p:sp>
        <p:sp>
          <p:nvSpPr>
            <p:cNvPr id="72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30" name="TextBox 1"/>
          <p:cNvSpPr txBox="1"/>
          <p:nvPr/>
        </p:nvSpPr>
        <p:spPr>
          <a:xfrm>
            <a:off x="1598163" y="11773472"/>
            <a:ext cx="17316227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3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89262" y="327259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88344" y="390759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39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1" name="Group"/>
          <p:cNvSpPr txBox="1"/>
          <p:nvPr/>
        </p:nvSpPr>
        <p:spPr>
          <a:xfrm>
            <a:off x="3889262" y="617560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88344" y="6810602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4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6" name="Group"/>
          <p:cNvSpPr txBox="1"/>
          <p:nvPr/>
        </p:nvSpPr>
        <p:spPr>
          <a:xfrm>
            <a:off x="3889262" y="9252837"/>
            <a:ext cx="8671706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88344" y="9887837"/>
            <a:ext cx="1103081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9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56" name="A BRIEF TECHIN   AL INTERMEZZO"/>
          <p:cNvSpPr txBox="1"/>
          <p:nvPr/>
        </p:nvSpPr>
        <p:spPr>
          <a:xfrm>
            <a:off x="7501392" y="6733588"/>
            <a:ext cx="892834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 BRIEF TECHNICAL INTERMEZZ</a:t>
            </a:r>
          </a:p>
        </p:txBody>
      </p:sp>
      <p:grpSp>
        <p:nvGrpSpPr>
          <p:cNvPr id="75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5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60" name="PART4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PART4</a:t>
            </a:r>
          </a:p>
        </p:txBody>
      </p:sp>
      <p:sp>
        <p:nvSpPr>
          <p:cNvPr id="76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764" name="Group"/>
          <p:cNvGrpSpPr/>
          <p:nvPr/>
        </p:nvGrpSpPr>
        <p:grpSpPr>
          <a:xfrm>
            <a:off x="16388340" y="7154320"/>
            <a:ext cx="433885" cy="431829"/>
            <a:chOff x="0" y="0"/>
            <a:chExt cx="433883" cy="431827"/>
          </a:xfrm>
        </p:grpSpPr>
        <p:pic>
          <p:nvPicPr>
            <p:cNvPr id="76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A BREIF TECHINCAL INTERMEZZO - ALLAN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71" name="2 MODULES &amp; QUEING SYSTEM"/>
          <p:cNvSpPr txBox="1"/>
          <p:nvPr/>
        </p:nvSpPr>
        <p:spPr>
          <a:xfrm>
            <a:off x="7348620" y="6737822"/>
            <a:ext cx="94004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 C2 M   DULES &amp; QUEING SYSTEM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7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75" name="PART5"/>
          <p:cNvSpPr txBox="1"/>
          <p:nvPr/>
        </p:nvSpPr>
        <p:spPr>
          <a:xfrm>
            <a:off x="11251034" y="5465654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PART5</a:t>
            </a:r>
          </a:p>
        </p:txBody>
      </p:sp>
      <p:sp>
        <p:nvSpPr>
          <p:cNvPr id="776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779" name="Group"/>
          <p:cNvGrpSpPr/>
          <p:nvPr/>
        </p:nvGrpSpPr>
        <p:grpSpPr>
          <a:xfrm>
            <a:off x="9056207" y="7171253"/>
            <a:ext cx="433884" cy="431829"/>
            <a:chOff x="0" y="0"/>
            <a:chExt cx="433883" cy="431827"/>
          </a:xfrm>
        </p:grpSpPr>
        <p:pic>
          <p:nvPicPr>
            <p:cNvPr id="77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8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81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MODULES, QUEING SYSTEM &amp; SCRIPTS - SHYAM</a:t>
              </a:r>
            </a:p>
          </p:txBody>
        </p:sp>
        <p:sp>
          <p:nvSpPr>
            <p:cNvPr id="78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86" name="OPTIMIZATION OF TIME &amp;    OST"/>
          <p:cNvSpPr txBox="1"/>
          <p:nvPr/>
        </p:nvSpPr>
        <p:spPr>
          <a:xfrm>
            <a:off x="7770167" y="6725122"/>
            <a:ext cx="891004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OPTIMIZATION OF TIME &amp; C   ST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8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8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90" name="PART6"/>
          <p:cNvSpPr txBox="1"/>
          <p:nvPr/>
        </p:nvSpPr>
        <p:spPr>
          <a:xfrm>
            <a:off x="11251034" y="545718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PART6</a:t>
            </a:r>
          </a:p>
        </p:txBody>
      </p:sp>
      <p:sp>
        <p:nvSpPr>
          <p:cNvPr id="79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794" name="Group"/>
          <p:cNvGrpSpPr/>
          <p:nvPr/>
        </p:nvGrpSpPr>
        <p:grpSpPr>
          <a:xfrm>
            <a:off x="15444306" y="7141620"/>
            <a:ext cx="433885" cy="431829"/>
            <a:chOff x="0" y="0"/>
            <a:chExt cx="433883" cy="431827"/>
          </a:xfrm>
        </p:grpSpPr>
        <p:pic>
          <p:nvPicPr>
            <p:cNvPr id="79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96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OPTIMIZATION OF TIME AND COST ON C2 - SHYAM</a:t>
              </a:r>
            </a:p>
          </p:txBody>
        </p:sp>
        <p:sp>
          <p:nvSpPr>
            <p:cNvPr id="79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6348" y="3509505"/>
            <a:ext cx="24358604" cy="8932718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</a:p>
        </p:txBody>
      </p:sp>
      <p:pic>
        <p:nvPicPr>
          <p:cNvPr id="110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1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WHO ARE WE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114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l="0" t="17139" r="0" b="4775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t="0" r="18366" b="0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rt_www40.hentindhold_cms.jpg" descr="prt_www40.hentindhold_cms.jpg"/>
          <p:cNvPicPr>
            <a:picLocks noChangeAspect="1"/>
          </p:cNvPicPr>
          <p:nvPr/>
        </p:nvPicPr>
        <p:blipFill>
          <a:blip r:embed="rId6">
            <a:extLst/>
          </a:blip>
          <a:srcRect l="3165" t="0" r="0" b="3259"/>
          <a:stretch>
            <a:fillRect/>
          </a:stretch>
        </p:blipFill>
        <p:spPr>
          <a:xfrm>
            <a:off x="18241479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quare"/>
          <p:cNvSpPr/>
          <p:nvPr/>
        </p:nvSpPr>
        <p:spPr>
          <a:xfrm>
            <a:off x="12761383" y="4024309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0" name="Square"/>
          <p:cNvSpPr/>
          <p:nvPr/>
        </p:nvSpPr>
        <p:spPr>
          <a:xfrm>
            <a:off x="8866774" y="4024309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1" name="Square"/>
          <p:cNvSpPr/>
          <p:nvPr/>
        </p:nvSpPr>
        <p:spPr>
          <a:xfrm>
            <a:off x="18116550" y="4024309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2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3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4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5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ANDERS KROGH</a:t>
            </a:r>
          </a:p>
        </p:txBody>
      </p:sp>
      <p:sp>
        <p:nvSpPr>
          <p:cNvPr id="126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THILDE TERKELSEN</a:t>
            </a:r>
          </a:p>
        </p:txBody>
      </p:sp>
      <p:sp>
        <p:nvSpPr>
          <p:cNvPr id="127" name="BENT PETERSEN"/>
          <p:cNvSpPr txBox="1"/>
          <p:nvPr/>
        </p:nvSpPr>
        <p:spPr>
          <a:xfrm>
            <a:off x="9134796" y="11452166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BENT PETERSEN</a:t>
            </a:r>
          </a:p>
        </p:txBody>
      </p:sp>
      <p:sp>
        <p:nvSpPr>
          <p:cNvPr id="128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SHYAM  GOPALAKRISHNAN</a:t>
            </a:r>
          </a:p>
        </p:txBody>
      </p:sp>
      <p:sp>
        <p:nvSpPr>
          <p:cNvPr id="129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MAGALI MICHAUT</a:t>
            </a:r>
          </a:p>
        </p:txBody>
      </p:sp>
      <p:sp>
        <p:nvSpPr>
          <p:cNvPr id="130" name="ALLAN HAVE"/>
          <p:cNvSpPr txBox="1"/>
          <p:nvPr/>
        </p:nvSpPr>
        <p:spPr>
          <a:xfrm>
            <a:off x="18650007" y="11452166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ALLAN HAVE</a:t>
            </a:r>
          </a:p>
        </p:txBody>
      </p:sp>
      <p:sp>
        <p:nvSpPr>
          <p:cNvPr id="131" name="Anders Krogh, Professor, Head of Center…"/>
          <p:cNvSpPr txBox="1"/>
          <p:nvPr/>
        </p:nvSpPr>
        <p:spPr>
          <a:xfrm>
            <a:off x="1522470" y="5081189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2" name="Magali Michaut,  Research Consultant"/>
          <p:cNvSpPr txBox="1"/>
          <p:nvPr/>
        </p:nvSpPr>
        <p:spPr>
          <a:xfrm>
            <a:off x="1522470" y="7235838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Magali Michaut,  Research Consultant</a:t>
            </a:r>
          </a:p>
        </p:txBody>
      </p:sp>
      <p:sp>
        <p:nvSpPr>
          <p:cNvPr id="133" name="Bent Petersen, Associate Professor…"/>
          <p:cNvSpPr txBox="1"/>
          <p:nvPr/>
        </p:nvSpPr>
        <p:spPr>
          <a:xfrm>
            <a:off x="1522470" y="9014417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34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Allan Have Sørensen, Head of Section</a:t>
            </a:r>
          </a:p>
        </p:txBody>
      </p:sp>
      <p:sp>
        <p:nvSpPr>
          <p:cNvPr id="135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DANSTEM:</a:t>
            </a:r>
          </a:p>
        </p:txBody>
      </p:sp>
      <p:sp>
        <p:nvSpPr>
          <p:cNvPr id="136" name="CENTER FOR HEALTH DATA SCIENCE:"/>
          <p:cNvSpPr txBox="1"/>
          <p:nvPr/>
        </p:nvSpPr>
        <p:spPr>
          <a:xfrm>
            <a:off x="1499396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CENTER FOR HEALTH DATA SCIENCE:</a:t>
            </a:r>
          </a:p>
        </p:txBody>
      </p:sp>
      <p:sp>
        <p:nvSpPr>
          <p:cNvPr id="137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GLOBE INSTITUTE:</a:t>
            </a:r>
          </a:p>
        </p:txBody>
      </p:sp>
      <p:sp>
        <p:nvSpPr>
          <p:cNvPr id="138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KU IT:</a:t>
            </a:r>
          </a:p>
        </p:txBody>
      </p:sp>
      <p:pic>
        <p:nvPicPr>
          <p:cNvPr id="139" name="2019-04-16.jpg" descr="2019-04-16.jpg"/>
          <p:cNvPicPr>
            <a:picLocks noChangeAspect="1"/>
          </p:cNvPicPr>
          <p:nvPr/>
        </p:nvPicPr>
        <p:blipFill>
          <a:blip r:embed="rId8">
            <a:extLst/>
          </a:blip>
          <a:srcRect l="23677" t="14988" r="2341" b="32147"/>
          <a:stretch>
            <a:fillRect/>
          </a:stretch>
        </p:blipFill>
        <p:spPr>
          <a:xfrm>
            <a:off x="18241479" y="4149333"/>
            <a:ext cx="2719593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42" name="INTRODU   TION"/>
          <p:cNvSpPr txBox="1"/>
          <p:nvPr/>
        </p:nvSpPr>
        <p:spPr>
          <a:xfrm>
            <a:off x="9989393" y="6731001"/>
            <a:ext cx="439251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INTR   DUCTION</a:t>
            </a:r>
          </a:p>
        </p:txBody>
      </p:sp>
      <p:sp>
        <p:nvSpPr>
          <p:cNvPr id="143" name="PART1"/>
          <p:cNvSpPr txBox="1"/>
          <p:nvPr/>
        </p:nvSpPr>
        <p:spPr>
          <a:xfrm>
            <a:off x="11251034" y="546480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PART1</a:t>
            </a:r>
          </a:p>
        </p:txBody>
      </p:sp>
      <p:sp>
        <p:nvSpPr>
          <p:cNvPr id="1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147" name="Group"/>
          <p:cNvGrpSpPr/>
          <p:nvPr/>
        </p:nvGrpSpPr>
        <p:grpSpPr>
          <a:xfrm>
            <a:off x="11352052" y="7150970"/>
            <a:ext cx="433885" cy="431828"/>
            <a:chOff x="0" y="0"/>
            <a:chExt cx="433883" cy="431827"/>
          </a:xfrm>
        </p:grpSpPr>
        <p:pic>
          <p:nvPicPr>
            <p:cNvPr id="145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49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INTRODUCTION TO C2 - BENT</a:t>
              </a:r>
            </a:p>
          </p:txBody>
        </p:sp>
        <p:sp>
          <p:nvSpPr>
            <p:cNvPr id="15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54" name="THE BASI   S"/>
          <p:cNvSpPr txBox="1"/>
          <p:nvPr/>
        </p:nvSpPr>
        <p:spPr>
          <a:xfrm>
            <a:off x="10379967" y="6729355"/>
            <a:ext cx="3718720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THE BASI   S 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55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6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158" name="PART 2"/>
          <p:cNvSpPr txBox="1"/>
          <p:nvPr/>
        </p:nvSpPr>
        <p:spPr>
          <a:xfrm>
            <a:off x="11167764" y="5465654"/>
            <a:ext cx="203577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5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162" name="Group"/>
          <p:cNvGrpSpPr/>
          <p:nvPr/>
        </p:nvGrpSpPr>
        <p:grpSpPr>
          <a:xfrm rot="16200000">
            <a:off x="13028419" y="7140824"/>
            <a:ext cx="433885" cy="431829"/>
            <a:chOff x="0" y="0"/>
            <a:chExt cx="433883" cy="431827"/>
          </a:xfrm>
        </p:grpSpPr>
        <p:pic>
          <p:nvPicPr>
            <p:cNvPr id="160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1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4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BEFORE LOG IN TO COMPUTEROME 2.0</a:t>
              </a:r>
            </a:p>
          </p:txBody>
        </p:sp>
        <p:sp>
          <p:nvSpPr>
            <p:cNvPr id="16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67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</a:p>
        </p:txBody>
      </p:sp>
      <p:sp>
        <p:nvSpPr>
          <p:cNvPr id="168" name="Текст 2"/>
          <p:cNvSpPr txBox="1"/>
          <p:nvPr/>
        </p:nvSpPr>
        <p:spPr>
          <a:xfrm>
            <a:off x="1934718" y="9886923"/>
            <a:ext cx="44649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9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0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1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2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3" name="ACCOUNT"/>
          <p:cNvSpPr txBox="1"/>
          <p:nvPr/>
        </p:nvSpPr>
        <p:spPr>
          <a:xfrm>
            <a:off x="3315151" y="6490044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ACCOUNT</a:t>
            </a:r>
          </a:p>
        </p:txBody>
      </p:sp>
      <p:sp>
        <p:nvSpPr>
          <p:cNvPr id="174" name="ENTRUST APP"/>
          <p:cNvSpPr txBox="1"/>
          <p:nvPr/>
        </p:nvSpPr>
        <p:spPr>
          <a:xfrm>
            <a:off x="8377718" y="6490044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ENTRUST APP</a:t>
            </a:r>
          </a:p>
        </p:txBody>
      </p:sp>
      <p:sp>
        <p:nvSpPr>
          <p:cNvPr id="175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600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b="1" sz="2600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6" name="THINLINK CLIENT"/>
          <p:cNvSpPr txBox="1"/>
          <p:nvPr/>
        </p:nvSpPr>
        <p:spPr>
          <a:xfrm>
            <a:off x="18959407" y="6490044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THINLINK CLIENT</a:t>
            </a:r>
          </a:p>
        </p:txBody>
      </p:sp>
      <p:sp>
        <p:nvSpPr>
          <p:cNvPr id="177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79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0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12052778" y="7991375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2" name="Line"/>
          <p:cNvSpPr/>
          <p:nvPr/>
        </p:nvSpPr>
        <p:spPr>
          <a:xfrm flipV="1">
            <a:off x="17440086" y="7991375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3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84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85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6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7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8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9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Windows users should have an ssh client. MobaXterm users have to configure their ssh settings - see link.</a:t>
            </a:r>
          </a:p>
        </p:txBody>
      </p:sp>
      <p:sp>
        <p:nvSpPr>
          <p:cNvPr id="190" name="https://www.computerome.dk/display/C2W/Getting+Started+-+new+users#GettingStarted-newusers-SSHlogintoComputerome2.0"/>
          <p:cNvSpPr txBox="1"/>
          <p:nvPr/>
        </p:nvSpPr>
        <p:spPr>
          <a:xfrm>
            <a:off x="5711117" y="4123269"/>
            <a:ext cx="17004204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91" name="Текст 2"/>
          <p:cNvSpPr txBox="1"/>
          <p:nvPr/>
        </p:nvSpPr>
        <p:spPr>
          <a:xfrm>
            <a:off x="18015255" y="9886923"/>
            <a:ext cx="531561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92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3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b="1" sz="26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GETTING STARTED:</a:t>
            </a:r>
          </a:p>
        </p:txBody>
      </p:sp>
      <p:sp>
        <p:nvSpPr>
          <p:cNvPr id="194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5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19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19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0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202" name="Group"/>
          <p:cNvSpPr/>
          <p:nvPr/>
        </p:nvSpPr>
        <p:spPr>
          <a:xfrm>
            <a:off x="3635823" y="8210650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03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04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05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206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9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07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0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8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86" r="0" b="0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10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t="0" r="30465" b="25238"/>
          <a:stretch>
            <a:fillRect/>
          </a:stretch>
        </p:blipFill>
        <p:spPr>
          <a:xfrm>
            <a:off x="11498637" y="4555370"/>
            <a:ext cx="11772337" cy="751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2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3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14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  <p:bldP build="whole" bldLvl="1" animBg="1" rev="0" advAuto="0" spid="21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7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18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220" name="Group"/>
          <p:cNvSpPr/>
          <p:nvPr/>
        </p:nvSpPr>
        <p:spPr>
          <a:xfrm>
            <a:off x="3635823" y="8212464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21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2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2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2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2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pic>
        <p:nvPicPr>
          <p:cNvPr id="227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l="0" t="3582" r="0" b="0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29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  <a:r>
              <a:t>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35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36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